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361"/>
    <a:srgbClr val="3249F6"/>
    <a:srgbClr val="8A847E"/>
    <a:srgbClr val="94AE5A"/>
    <a:srgbClr val="D9D64E"/>
    <a:srgbClr val="E7D99D"/>
    <a:srgbClr val="F1CD17"/>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568" y="-1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9C5AF-4ED2-519F-9CE0-096C14AF2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99361CD-9CF4-617A-024B-55077D157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FB53695-B64C-2F7C-3CE8-B2A887B989BB}"/>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5" name="Footer Placeholder 4">
            <a:extLst>
              <a:ext uri="{FF2B5EF4-FFF2-40B4-BE49-F238E27FC236}">
                <a16:creationId xmlns="" xmlns:a16="http://schemas.microsoft.com/office/drawing/2014/main" id="{11250C4C-020D-88B8-72C5-25D6B156A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19A095D-9652-0520-2836-437326AC55BC}"/>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384324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816BD-67EF-3F63-036D-936EEB515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837CA95-A310-07BF-D2DF-D3C39DAC4A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D94F5B-CC98-EF5E-FCD9-E3A456C0C734}"/>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5" name="Footer Placeholder 4">
            <a:extLst>
              <a:ext uri="{FF2B5EF4-FFF2-40B4-BE49-F238E27FC236}">
                <a16:creationId xmlns="" xmlns:a16="http://schemas.microsoft.com/office/drawing/2014/main" id="{11F63EBD-D146-5A64-CC22-32A1C8CF1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2C9743-5307-9E0E-079C-B570EF382993}"/>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426473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BA9FAB-123A-2981-6EF1-B402D0BC7C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B397588-955A-2743-7342-25121D0694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50EBE50-2304-DF35-41E3-6ED5A490ACEE}"/>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5" name="Footer Placeholder 4">
            <a:extLst>
              <a:ext uri="{FF2B5EF4-FFF2-40B4-BE49-F238E27FC236}">
                <a16:creationId xmlns="" xmlns:a16="http://schemas.microsoft.com/office/drawing/2014/main" id="{DA11897E-9BD9-27CC-165F-0340E3705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139743A-1170-B372-B7C9-E5645A6368FC}"/>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269327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4F9E9-2703-230C-8A74-398D46EF2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EE8478-0F0E-9DAE-A2A0-4C384D913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9AED235-FDFA-8D7D-34C5-CDA2EC2D27D4}"/>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5" name="Footer Placeholder 4">
            <a:extLst>
              <a:ext uri="{FF2B5EF4-FFF2-40B4-BE49-F238E27FC236}">
                <a16:creationId xmlns="" xmlns:a16="http://schemas.microsoft.com/office/drawing/2014/main" id="{67F1E349-A773-9922-042C-F6D7DFFFD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D14BF5-C491-D2A9-538D-5FA743817CB2}"/>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208471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191667-AFFC-CFDA-5CFF-89476235E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3ED79BD-9FA7-AE03-53A6-FE7CE75EC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825FC06-BA64-AB0A-2768-9D76497C2A26}"/>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5" name="Footer Placeholder 4">
            <a:extLst>
              <a:ext uri="{FF2B5EF4-FFF2-40B4-BE49-F238E27FC236}">
                <a16:creationId xmlns="" xmlns:a16="http://schemas.microsoft.com/office/drawing/2014/main" id="{EA817E97-685A-DB91-0EB3-5C1B98C27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9AE32-755C-C5F2-D463-E5DAF409E1D1}"/>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311906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1A79FB-D738-AE20-9191-E4866FD56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9D18BEC-CFF2-5EBD-5E53-4E857D63E2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4A69208-FE79-965B-A690-D93AA2EE5C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1AFBD0D-B2C4-16D5-CD91-6E99F01A942B}"/>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6" name="Footer Placeholder 5">
            <a:extLst>
              <a:ext uri="{FF2B5EF4-FFF2-40B4-BE49-F238E27FC236}">
                <a16:creationId xmlns="" xmlns:a16="http://schemas.microsoft.com/office/drawing/2014/main" id="{0CD4B9AC-B7A9-C957-1D32-246FAE6F0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115A617-AA95-D9DC-EA01-11C721A06A4C}"/>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78795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FB9E3-9030-E88D-7DBA-E3287DC0FA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3818CED-BA47-F28B-BEE4-E98250E1C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8C286F-DAFA-58DD-5881-4D6E9340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C37344E-8D9E-DB23-0390-59727815C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29BFB7-AADC-9327-BE65-B5BCDC2D2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716938F-17C8-0675-6FD5-C83D8E64B73D}"/>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8" name="Footer Placeholder 7">
            <a:extLst>
              <a:ext uri="{FF2B5EF4-FFF2-40B4-BE49-F238E27FC236}">
                <a16:creationId xmlns="" xmlns:a16="http://schemas.microsoft.com/office/drawing/2014/main" id="{76771BF3-8CDA-5EEC-E2E6-71D1278712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B3BC855-EB09-1D83-903E-B8736BFE732A}"/>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53442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F6A7B6-C8DB-2389-5A03-2D82A0B82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4B1195A-E327-C5F0-D8D2-E43C5C004E95}"/>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4" name="Footer Placeholder 3">
            <a:extLst>
              <a:ext uri="{FF2B5EF4-FFF2-40B4-BE49-F238E27FC236}">
                <a16:creationId xmlns="" xmlns:a16="http://schemas.microsoft.com/office/drawing/2014/main" id="{A61E3449-35CF-42FD-7412-AF3DD20EF8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67E0FBC-9784-5A15-E607-BF8A473F7DA7}"/>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14736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5D45D63-D06A-3E72-B006-A90E9EB1593A}"/>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3" name="Footer Placeholder 2">
            <a:extLst>
              <a:ext uri="{FF2B5EF4-FFF2-40B4-BE49-F238E27FC236}">
                <a16:creationId xmlns="" xmlns:a16="http://schemas.microsoft.com/office/drawing/2014/main" id="{48C3F300-2548-D9AB-C868-BE9DAF646A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381CF78-0294-D725-5424-1CE61A5D09A4}"/>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272702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0B33F0-3B3C-A5D7-54E4-34EC3BB58F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D76024F-4249-B303-2950-A8B34D07A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067D09E-23AC-F45E-AF85-C69509F0F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8D47AD5-60BC-644D-052B-C74C4C49CA29}"/>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6" name="Footer Placeholder 5">
            <a:extLst>
              <a:ext uri="{FF2B5EF4-FFF2-40B4-BE49-F238E27FC236}">
                <a16:creationId xmlns="" xmlns:a16="http://schemas.microsoft.com/office/drawing/2014/main" id="{8F536720-AD56-1FFD-F533-1B000EBF9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148444D-3251-AFE6-A0EB-DE7BE586D60F}"/>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256296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0CEA2-13AD-09F2-6C51-A86484D9C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C552ACE-9B4B-46F0-05B7-73B9632B4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F1C7CB4-B7D2-1636-20E2-369ADDE49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DAF026-C430-886F-26E5-C2A61374449B}"/>
              </a:ext>
            </a:extLst>
          </p:cNvPr>
          <p:cNvSpPr>
            <a:spLocks noGrp="1"/>
          </p:cNvSpPr>
          <p:nvPr>
            <p:ph type="dt" sz="half" idx="10"/>
          </p:nvPr>
        </p:nvSpPr>
        <p:spPr/>
        <p:txBody>
          <a:bodyPr/>
          <a:lstStyle/>
          <a:p>
            <a:fld id="{CEAB16CF-7B5D-4ABC-BCC9-C473EFB011A1}" type="datetimeFigureOut">
              <a:rPr lang="en-US" smtClean="0"/>
              <a:t>8/10/22</a:t>
            </a:fld>
            <a:endParaRPr lang="en-US"/>
          </a:p>
        </p:txBody>
      </p:sp>
      <p:sp>
        <p:nvSpPr>
          <p:cNvPr id="6" name="Footer Placeholder 5">
            <a:extLst>
              <a:ext uri="{FF2B5EF4-FFF2-40B4-BE49-F238E27FC236}">
                <a16:creationId xmlns="" xmlns:a16="http://schemas.microsoft.com/office/drawing/2014/main" id="{7213D90F-1339-631B-D83F-14F5317CA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17E89B9-4376-2C6A-E673-DF15D2293F7A}"/>
              </a:ext>
            </a:extLst>
          </p:cNvPr>
          <p:cNvSpPr>
            <a:spLocks noGrp="1"/>
          </p:cNvSpPr>
          <p:nvPr>
            <p:ph type="sldNum" sz="quarter" idx="12"/>
          </p:nvPr>
        </p:nvSpPr>
        <p:spPr/>
        <p:txBody>
          <a:bodyPr/>
          <a:lstStyle/>
          <a:p>
            <a:fld id="{72623E2F-9522-4420-AF13-DC7AE7173801}" type="slidenum">
              <a:rPr lang="en-US" smtClean="0"/>
              <a:t>‹#›</a:t>
            </a:fld>
            <a:endParaRPr lang="en-US"/>
          </a:p>
        </p:txBody>
      </p:sp>
    </p:spTree>
    <p:extLst>
      <p:ext uri="{BB962C8B-B14F-4D97-AF65-F5344CB8AC3E}">
        <p14:creationId xmlns:p14="http://schemas.microsoft.com/office/powerpoint/2010/main" val="34419568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0898801-675E-168D-BDDA-DBE3CF59D6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0B49620-1303-B9EF-5A12-52B95EA4C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0113959-0E03-4CA9-C479-D6B2B1E80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B16CF-7B5D-4ABC-BCC9-C473EFB011A1}" type="datetimeFigureOut">
              <a:rPr lang="en-US" smtClean="0"/>
              <a:t>8/10/22</a:t>
            </a:fld>
            <a:endParaRPr lang="en-US"/>
          </a:p>
        </p:txBody>
      </p:sp>
      <p:sp>
        <p:nvSpPr>
          <p:cNvPr id="5" name="Footer Placeholder 4">
            <a:extLst>
              <a:ext uri="{FF2B5EF4-FFF2-40B4-BE49-F238E27FC236}">
                <a16:creationId xmlns="" xmlns:a16="http://schemas.microsoft.com/office/drawing/2014/main" id="{077DD03C-E78D-4F68-9CE4-E30992379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76E0A91-9684-F3E3-D05A-6B3CCCDAD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23E2F-9522-4420-AF13-DC7AE7173801}" type="slidenum">
              <a:rPr lang="en-US" smtClean="0"/>
              <a:t>‹#›</a:t>
            </a:fld>
            <a:endParaRPr lang="en-US"/>
          </a:p>
        </p:txBody>
      </p:sp>
    </p:spTree>
    <p:extLst>
      <p:ext uri="{BB962C8B-B14F-4D97-AF65-F5344CB8AC3E}">
        <p14:creationId xmlns:p14="http://schemas.microsoft.com/office/powerpoint/2010/main" val="294602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7A491CC-FA90-076C-85C5-CFD3D36CB024}"/>
              </a:ext>
            </a:extLst>
          </p:cNvPr>
          <p:cNvPicPr>
            <a:picLocks noChangeAspect="1"/>
          </p:cNvPicPr>
          <p:nvPr/>
        </p:nvPicPr>
        <p:blipFill>
          <a:blip r:embed="rId2"/>
          <a:stretch>
            <a:fillRect/>
          </a:stretch>
        </p:blipFill>
        <p:spPr>
          <a:xfrm>
            <a:off x="0" y="0"/>
            <a:ext cx="12192000" cy="6833761"/>
          </a:xfrm>
          <a:prstGeom prst="rect">
            <a:avLst/>
          </a:prstGeom>
        </p:spPr>
      </p:pic>
      <p:sp>
        <p:nvSpPr>
          <p:cNvPr id="2" name="Title 1">
            <a:extLst>
              <a:ext uri="{FF2B5EF4-FFF2-40B4-BE49-F238E27FC236}">
                <a16:creationId xmlns="" xmlns:a16="http://schemas.microsoft.com/office/drawing/2014/main" id="{207005BE-23DE-0B87-25B8-FF030330DA0C}"/>
              </a:ext>
            </a:extLst>
          </p:cNvPr>
          <p:cNvSpPr>
            <a:spLocks noGrp="1"/>
          </p:cNvSpPr>
          <p:nvPr>
            <p:ph type="ctrTitle"/>
          </p:nvPr>
        </p:nvSpPr>
        <p:spPr>
          <a:xfrm>
            <a:off x="731520" y="3867231"/>
            <a:ext cx="10515599" cy="932688"/>
          </a:xfrm>
        </p:spPr>
        <p:txBody>
          <a:bodyPr>
            <a:normAutofit fontScale="90000"/>
          </a:bodyPr>
          <a:lstStyle/>
          <a:p>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Frederick County Public Schools</a:t>
            </a:r>
          </a:p>
        </p:txBody>
      </p:sp>
      <p:sp>
        <p:nvSpPr>
          <p:cNvPr id="3" name="Subtitle 2">
            <a:extLst>
              <a:ext uri="{FF2B5EF4-FFF2-40B4-BE49-F238E27FC236}">
                <a16:creationId xmlns="" xmlns:a16="http://schemas.microsoft.com/office/drawing/2014/main" id="{8610559F-2A48-34B8-B8C2-FE998620FD2F}"/>
              </a:ext>
            </a:extLst>
          </p:cNvPr>
          <p:cNvSpPr>
            <a:spLocks noGrp="1"/>
          </p:cNvSpPr>
          <p:nvPr>
            <p:ph type="subTitle" idx="1"/>
          </p:nvPr>
        </p:nvSpPr>
        <p:spPr>
          <a:xfrm>
            <a:off x="172719" y="3346119"/>
            <a:ext cx="11836400" cy="420624"/>
          </a:xfrm>
        </p:spPr>
        <p:txBody>
          <a:bodyPr>
            <a:noAutofit/>
          </a:bodyPr>
          <a:lstStyle/>
          <a:p>
            <a:r>
              <a:rPr lang="en-US" sz="4400" b="1" dirty="0">
                <a:solidFill>
                  <a:schemeClr val="bg1"/>
                </a:solidFill>
                <a:effectLst>
                  <a:outerShdw blurRad="38100" dist="38100" dir="2700000" algn="tl">
                    <a:srgbClr val="000000">
                      <a:alpha val="43137"/>
                    </a:srgbClr>
                  </a:outerShdw>
                </a:effectLst>
                <a:ea typeface="+mj-ea"/>
                <a:cs typeface="+mj-cs"/>
              </a:rPr>
              <a:t>Maryland Comprehensive Assessment Program</a:t>
            </a:r>
          </a:p>
          <a:p>
            <a:endParaRPr lang="en-US" sz="100" b="1" dirty="0">
              <a:solidFill>
                <a:schemeClr val="bg1"/>
              </a:solidFill>
              <a:effectLst>
                <a:outerShdw blurRad="38100" dist="38100" dir="2700000" algn="tl">
                  <a:srgbClr val="000000">
                    <a:alpha val="43137"/>
                  </a:srgbClr>
                </a:outerShdw>
              </a:effectLst>
              <a:ea typeface="+mj-ea"/>
              <a:cs typeface="+mj-cs"/>
            </a:endParaRPr>
          </a:p>
          <a:p>
            <a:endParaRPr lang="en-US" sz="400" b="1" dirty="0">
              <a:solidFill>
                <a:schemeClr val="bg1"/>
              </a:solidFill>
              <a:effectLst>
                <a:outerShdw blurRad="38100" dist="38100" dir="2700000" algn="tl">
                  <a:srgbClr val="000000">
                    <a:alpha val="43137"/>
                  </a:srgbClr>
                </a:outerShdw>
              </a:effectLst>
              <a:ea typeface="+mj-ea"/>
              <a:cs typeface="+mj-cs"/>
            </a:endParaRPr>
          </a:p>
          <a:p>
            <a:endParaRPr lang="en-US" sz="900" b="1" dirty="0">
              <a:solidFill>
                <a:schemeClr val="bg1"/>
              </a:solidFill>
              <a:effectLst>
                <a:outerShdw blurRad="38100" dist="38100" dir="2700000" algn="tl">
                  <a:srgbClr val="000000">
                    <a:alpha val="43137"/>
                  </a:srgbClr>
                </a:outerShdw>
              </a:effectLst>
              <a:ea typeface="+mj-ea"/>
              <a:cs typeface="+mj-cs"/>
            </a:endParaRPr>
          </a:p>
          <a:p>
            <a:endParaRPr lang="en-US" sz="100" b="1" dirty="0">
              <a:solidFill>
                <a:schemeClr val="bg1"/>
              </a:solidFill>
              <a:effectLst>
                <a:outerShdw blurRad="38100" dist="38100" dir="2700000" algn="tl">
                  <a:srgbClr val="000000">
                    <a:alpha val="43137"/>
                  </a:srgbClr>
                </a:outerShdw>
              </a:effectLst>
              <a:ea typeface="+mj-ea"/>
              <a:cs typeface="+mj-cs"/>
            </a:endParaRPr>
          </a:p>
          <a:p>
            <a:r>
              <a:rPr lang="en-US" sz="4400" dirty="0">
                <a:solidFill>
                  <a:schemeClr val="bg1"/>
                </a:solidFill>
                <a:effectLst>
                  <a:outerShdw blurRad="38100" dist="38100" dir="2700000" algn="tl">
                    <a:srgbClr val="000000">
                      <a:alpha val="43137"/>
                    </a:srgbClr>
                  </a:outerShdw>
                </a:effectLst>
                <a:ea typeface="+mj-ea"/>
                <a:cs typeface="+mj-cs"/>
              </a:rPr>
              <a:t>Preliminary Results 2021</a:t>
            </a:r>
          </a:p>
        </p:txBody>
      </p:sp>
      <p:pic>
        <p:nvPicPr>
          <p:cNvPr id="6" name="Picture 5">
            <a:extLst>
              <a:ext uri="{FF2B5EF4-FFF2-40B4-BE49-F238E27FC236}">
                <a16:creationId xmlns="" xmlns:a16="http://schemas.microsoft.com/office/drawing/2014/main" id="{CDC1A92D-B3B3-24B4-5089-12794B758ACC}"/>
              </a:ext>
            </a:extLst>
          </p:cNvPr>
          <p:cNvPicPr>
            <a:picLocks noChangeAspect="1"/>
          </p:cNvPicPr>
          <p:nvPr/>
        </p:nvPicPr>
        <p:blipFill rotWithShape="1">
          <a:blip r:embed="rId3">
            <a:alphaModFix amt="85000"/>
          </a:blip>
          <a:srcRect l="20444" t="12482" r="69005" b="80594"/>
          <a:stretch/>
        </p:blipFill>
        <p:spPr>
          <a:xfrm>
            <a:off x="4571123" y="1597666"/>
            <a:ext cx="3039592" cy="1152156"/>
          </a:xfrm>
          <a:prstGeom prst="rect">
            <a:avLst/>
          </a:prstGeom>
        </p:spPr>
      </p:pic>
    </p:spTree>
    <p:extLst>
      <p:ext uri="{BB962C8B-B14F-4D97-AF65-F5344CB8AC3E}">
        <p14:creationId xmlns:p14="http://schemas.microsoft.com/office/powerpoint/2010/main" val="370109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FAA444-DCF3-0AAE-2913-AE41FF93D436}"/>
              </a:ext>
            </a:extLst>
          </p:cNvPr>
          <p:cNvPicPr>
            <a:picLocks noChangeAspect="1"/>
          </p:cNvPicPr>
          <p:nvPr/>
        </p:nvPicPr>
        <p:blipFill>
          <a:blip r:embed="rId2"/>
          <a:stretch>
            <a:fillRect/>
          </a:stretch>
        </p:blipFill>
        <p:spPr>
          <a:xfrm>
            <a:off x="328875" y="148545"/>
            <a:ext cx="1672502" cy="937457"/>
          </a:xfrm>
          <a:prstGeom prst="rect">
            <a:avLst/>
          </a:prstGeom>
        </p:spPr>
      </p:pic>
      <p:pic>
        <p:nvPicPr>
          <p:cNvPr id="12" name="Picture 11">
            <a:extLst>
              <a:ext uri="{FF2B5EF4-FFF2-40B4-BE49-F238E27FC236}">
                <a16:creationId xmlns="" xmlns:a16="http://schemas.microsoft.com/office/drawing/2014/main" id="{4449D7E7-CB30-C05C-ECE9-2B03E27480B1}"/>
              </a:ext>
            </a:extLst>
          </p:cNvPr>
          <p:cNvPicPr>
            <a:picLocks noChangeAspect="1"/>
          </p:cNvPicPr>
          <p:nvPr/>
        </p:nvPicPr>
        <p:blipFill>
          <a:blip r:embed="rId3"/>
          <a:stretch>
            <a:fillRect/>
          </a:stretch>
        </p:blipFill>
        <p:spPr>
          <a:xfrm>
            <a:off x="10321429" y="161470"/>
            <a:ext cx="1672501" cy="995207"/>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 xmlns:a16="http://schemas.microsoft.com/office/drawing/2014/main" id="{B8DFF4B4-055D-7B99-2ED5-7564660C6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68" y="1524000"/>
            <a:ext cx="11529842" cy="36746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9D3C017B-8640-10F1-22B3-C1B8E69DB4D7}"/>
              </a:ext>
            </a:extLst>
          </p:cNvPr>
          <p:cNvPicPr>
            <a:picLocks noChangeAspect="1"/>
          </p:cNvPicPr>
          <p:nvPr/>
        </p:nvPicPr>
        <p:blipFill>
          <a:blip r:embed="rId5"/>
          <a:stretch>
            <a:fillRect/>
          </a:stretch>
        </p:blipFill>
        <p:spPr>
          <a:xfrm>
            <a:off x="273314" y="5438775"/>
            <a:ext cx="11464350" cy="603250"/>
          </a:xfrm>
          <a:prstGeom prst="rect">
            <a:avLst/>
          </a:prstGeom>
        </p:spPr>
      </p:pic>
      <p:pic>
        <p:nvPicPr>
          <p:cNvPr id="8" name="Picture 7">
            <a:extLst>
              <a:ext uri="{FF2B5EF4-FFF2-40B4-BE49-F238E27FC236}">
                <a16:creationId xmlns="" xmlns:a16="http://schemas.microsoft.com/office/drawing/2014/main" id="{21437C73-0B27-97FC-33E0-1C54292E799D}"/>
              </a:ext>
            </a:extLst>
          </p:cNvPr>
          <p:cNvPicPr>
            <a:picLocks noChangeAspect="1"/>
          </p:cNvPicPr>
          <p:nvPr/>
        </p:nvPicPr>
        <p:blipFill rotWithShape="1">
          <a:blip r:embed="rId6"/>
          <a:srcRect l="19083" t="11721" r="58469" b="79552"/>
          <a:stretch/>
        </p:blipFill>
        <p:spPr>
          <a:xfrm>
            <a:off x="71461" y="6010839"/>
            <a:ext cx="2743911" cy="599958"/>
          </a:xfrm>
          <a:prstGeom prst="rect">
            <a:avLst/>
          </a:prstGeom>
        </p:spPr>
      </p:pic>
      <p:sp>
        <p:nvSpPr>
          <p:cNvPr id="2" name="TextBox 1">
            <a:extLst>
              <a:ext uri="{FF2B5EF4-FFF2-40B4-BE49-F238E27FC236}">
                <a16:creationId xmlns="" xmlns:a16="http://schemas.microsoft.com/office/drawing/2014/main" id="{8E4519BC-D357-3D18-05CD-D1CBB2E75334}"/>
              </a:ext>
            </a:extLst>
          </p:cNvPr>
          <p:cNvSpPr txBox="1"/>
          <p:nvPr/>
        </p:nvSpPr>
        <p:spPr>
          <a:xfrm>
            <a:off x="2643278" y="5636668"/>
            <a:ext cx="9094386" cy="954107"/>
          </a:xfrm>
          <a:prstGeom prst="rect">
            <a:avLst/>
          </a:prstGeom>
          <a:noFill/>
        </p:spPr>
        <p:txBody>
          <a:bodyPr wrap="square" rtlCol="0">
            <a:spAutoFit/>
          </a:bodyPr>
          <a:lstStyle/>
          <a:p>
            <a:r>
              <a:rPr lang="en-US" sz="1100" i="1" dirty="0">
                <a:solidFill>
                  <a:srgbClr val="0070C0"/>
                </a:solidFill>
              </a:rPr>
              <a:t>Ϯ Ave = County-Level Grand Average Percent Proficiency calculated by summing each MCAP Subject Assessment percent proficiency test score in the County, divided by the total number of tests administered County-wide for that Subject Assessment</a:t>
            </a:r>
          </a:p>
          <a:p>
            <a:endParaRPr lang="en-US" sz="1100" i="1" dirty="0">
              <a:solidFill>
                <a:srgbClr val="0070C0"/>
              </a:solidFill>
            </a:endParaRPr>
          </a:p>
          <a:p>
            <a:r>
              <a:rPr lang="en-US" sz="1100" i="1" dirty="0" err="1">
                <a:solidFill>
                  <a:srgbClr val="0070C0"/>
                </a:solidFill>
              </a:rPr>
              <a:t>Wt</a:t>
            </a:r>
            <a:r>
              <a:rPr lang="en-US" sz="1100" i="1" dirty="0">
                <a:solidFill>
                  <a:srgbClr val="0070C0"/>
                </a:solidFill>
              </a:rPr>
              <a:t> Ave = County-Level Weighted Grand Average Percent Proficiency calculated by multiplying each MCAP Assessment percent proficiency score by the number of proficient students tested for each Subject Assessment, divided by the total number of students tested County-wide for that Subject Assessment</a:t>
            </a:r>
            <a:r>
              <a:rPr lang="en-US" sz="1200" i="1" dirty="0">
                <a:solidFill>
                  <a:srgbClr val="0070C0"/>
                </a:solidFill>
              </a:rPr>
              <a:t>.</a:t>
            </a:r>
          </a:p>
        </p:txBody>
      </p:sp>
      <p:sp>
        <p:nvSpPr>
          <p:cNvPr id="9" name="Title 1">
            <a:extLst>
              <a:ext uri="{FF2B5EF4-FFF2-40B4-BE49-F238E27FC236}">
                <a16:creationId xmlns="" xmlns:a16="http://schemas.microsoft.com/office/drawing/2014/main" id="{B62057D8-93B4-C293-4F51-8C0FFBFA2D84}"/>
              </a:ext>
            </a:extLst>
          </p:cNvPr>
          <p:cNvSpPr txBox="1">
            <a:spLocks/>
          </p:cNvSpPr>
          <p:nvPr/>
        </p:nvSpPr>
        <p:spPr>
          <a:xfrm>
            <a:off x="929640" y="148545"/>
            <a:ext cx="10515600" cy="937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3249F6"/>
                </a:solidFill>
                <a:effectLst>
                  <a:outerShdw blurRad="38100" dist="38100" dir="2700000" algn="tl">
                    <a:srgbClr val="000000">
                      <a:alpha val="43137"/>
                    </a:srgbClr>
                  </a:outerShdw>
                </a:effectLst>
                <a:latin typeface="+mn-lt"/>
              </a:rPr>
              <a:t>2021 MCAP PRELIMINARY SUMMARY </a:t>
            </a:r>
            <a:br>
              <a:rPr lang="en-US" sz="2800" b="1" dirty="0">
                <a:solidFill>
                  <a:srgbClr val="3249F6"/>
                </a:solidFill>
                <a:effectLst>
                  <a:outerShdw blurRad="38100" dist="38100" dir="2700000" algn="tl">
                    <a:srgbClr val="000000">
                      <a:alpha val="43137"/>
                    </a:srgbClr>
                  </a:outerShdw>
                </a:effectLst>
                <a:latin typeface="+mn-lt"/>
              </a:rPr>
            </a:br>
            <a:r>
              <a:rPr lang="en-US" sz="2800" b="1" dirty="0">
                <a:solidFill>
                  <a:srgbClr val="3249F6"/>
                </a:solidFill>
                <a:effectLst>
                  <a:outerShdw blurRad="38100" dist="38100" dir="2700000" algn="tl">
                    <a:srgbClr val="000000">
                      <a:alpha val="43137"/>
                    </a:srgbClr>
                  </a:outerShdw>
                </a:effectLst>
                <a:latin typeface="+mn-lt"/>
              </a:rPr>
              <a:t>ALL ACADEMIC SUBJECTS </a:t>
            </a:r>
          </a:p>
          <a:p>
            <a:pPr algn="ctr"/>
            <a:r>
              <a:rPr lang="en-US" sz="2400" b="1" dirty="0">
                <a:solidFill>
                  <a:srgbClr val="3249F6"/>
                </a:solidFill>
                <a:effectLst>
                  <a:outerShdw blurRad="38100" dist="38100" dir="2700000" algn="tl">
                    <a:srgbClr val="000000">
                      <a:alpha val="43137"/>
                    </a:srgbClr>
                  </a:outerShdw>
                </a:effectLst>
                <a:latin typeface="+mn-lt"/>
              </a:rPr>
              <a:t>OVERALL AVERAGE PERCENT PROFICIENCY</a:t>
            </a:r>
          </a:p>
        </p:txBody>
      </p:sp>
      <p:sp>
        <p:nvSpPr>
          <p:cNvPr id="10" name="TextBox 9">
            <a:extLst>
              <a:ext uri="{FF2B5EF4-FFF2-40B4-BE49-F238E27FC236}">
                <a16:creationId xmlns="" xmlns:a16="http://schemas.microsoft.com/office/drawing/2014/main" id="{090017E8-5134-FE43-AE9A-026B94F02DDC}"/>
              </a:ext>
            </a:extLst>
          </p:cNvPr>
          <p:cNvSpPr txBox="1"/>
          <p:nvPr/>
        </p:nvSpPr>
        <p:spPr>
          <a:xfrm>
            <a:off x="4523064" y="1843197"/>
            <a:ext cx="352337" cy="369332"/>
          </a:xfrm>
          <a:prstGeom prst="rect">
            <a:avLst/>
          </a:prstGeom>
          <a:noFill/>
        </p:spPr>
        <p:txBody>
          <a:bodyPr wrap="square" rtlCol="0">
            <a:spAutoFit/>
          </a:bodyPr>
          <a:lstStyle/>
          <a:p>
            <a:r>
              <a:rPr lang="en-US" dirty="0">
                <a:solidFill>
                  <a:srgbClr val="3249F6"/>
                </a:solidFill>
              </a:rPr>
              <a:t>*</a:t>
            </a:r>
          </a:p>
        </p:txBody>
      </p:sp>
      <p:sp>
        <p:nvSpPr>
          <p:cNvPr id="11" name="TextBox 10">
            <a:extLst>
              <a:ext uri="{FF2B5EF4-FFF2-40B4-BE49-F238E27FC236}">
                <a16:creationId xmlns="" xmlns:a16="http://schemas.microsoft.com/office/drawing/2014/main" id="{11EAD6B3-515A-C6E1-DD8D-441320AE8656}"/>
              </a:ext>
            </a:extLst>
          </p:cNvPr>
          <p:cNvSpPr txBox="1"/>
          <p:nvPr/>
        </p:nvSpPr>
        <p:spPr>
          <a:xfrm>
            <a:off x="3600975" y="2041090"/>
            <a:ext cx="352337" cy="369332"/>
          </a:xfrm>
          <a:prstGeom prst="rect">
            <a:avLst/>
          </a:prstGeom>
          <a:noFill/>
        </p:spPr>
        <p:txBody>
          <a:bodyPr wrap="square">
            <a:spAutoFit/>
          </a:bodyPr>
          <a:lstStyle/>
          <a:p>
            <a:r>
              <a:rPr lang="en-US" sz="1800" dirty="0">
                <a:solidFill>
                  <a:srgbClr val="0070C0"/>
                </a:solidFill>
              </a:rPr>
              <a:t>Ϯ</a:t>
            </a:r>
            <a:endParaRPr lang="en-US" dirty="0"/>
          </a:p>
        </p:txBody>
      </p:sp>
      <p:sp>
        <p:nvSpPr>
          <p:cNvPr id="14" name="TextBox 13">
            <a:extLst>
              <a:ext uri="{FF2B5EF4-FFF2-40B4-BE49-F238E27FC236}">
                <a16:creationId xmlns="" xmlns:a16="http://schemas.microsoft.com/office/drawing/2014/main" id="{18E5D7D3-2DFC-394A-4B16-E2C86BEB9AB7}"/>
              </a:ext>
            </a:extLst>
          </p:cNvPr>
          <p:cNvSpPr txBox="1"/>
          <p:nvPr/>
        </p:nvSpPr>
        <p:spPr>
          <a:xfrm flipV="1">
            <a:off x="2579734" y="6182102"/>
            <a:ext cx="235638" cy="200055"/>
          </a:xfrm>
          <a:prstGeom prst="rect">
            <a:avLst/>
          </a:prstGeom>
          <a:noFill/>
        </p:spPr>
        <p:txBody>
          <a:bodyPr wrap="square">
            <a:spAutoFit/>
          </a:bodyPr>
          <a:lstStyle/>
          <a:p>
            <a:r>
              <a:rPr lang="hy-AM" sz="700" dirty="0">
                <a:solidFill>
                  <a:srgbClr val="0070C0"/>
                </a:solidFill>
              </a:rPr>
              <a:t>֍</a:t>
            </a:r>
            <a:endParaRPr lang="en-US" sz="700" dirty="0"/>
          </a:p>
        </p:txBody>
      </p:sp>
      <p:sp>
        <p:nvSpPr>
          <p:cNvPr id="16" name="TextBox 15">
            <a:extLst>
              <a:ext uri="{FF2B5EF4-FFF2-40B4-BE49-F238E27FC236}">
                <a16:creationId xmlns="" xmlns:a16="http://schemas.microsoft.com/office/drawing/2014/main" id="{A8DE232F-4FFB-3D81-F034-89665F43C2FA}"/>
              </a:ext>
            </a:extLst>
          </p:cNvPr>
          <p:cNvSpPr txBox="1"/>
          <p:nvPr/>
        </p:nvSpPr>
        <p:spPr>
          <a:xfrm>
            <a:off x="4699232" y="2106170"/>
            <a:ext cx="352337" cy="200055"/>
          </a:xfrm>
          <a:prstGeom prst="rect">
            <a:avLst/>
          </a:prstGeom>
          <a:noFill/>
        </p:spPr>
        <p:txBody>
          <a:bodyPr wrap="square">
            <a:spAutoFit/>
          </a:bodyPr>
          <a:lstStyle/>
          <a:p>
            <a:r>
              <a:rPr lang="hy-AM" sz="700" dirty="0">
                <a:solidFill>
                  <a:srgbClr val="0070C0"/>
                </a:solidFill>
              </a:rPr>
              <a:t>֍</a:t>
            </a:r>
            <a:endParaRPr lang="en-US" sz="700" dirty="0"/>
          </a:p>
        </p:txBody>
      </p:sp>
    </p:spTree>
    <p:extLst>
      <p:ext uri="{BB962C8B-B14F-4D97-AF65-F5344CB8AC3E}">
        <p14:creationId xmlns:p14="http://schemas.microsoft.com/office/powerpoint/2010/main" val="10484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FAA444-DCF3-0AAE-2913-AE41FF93D436}"/>
              </a:ext>
            </a:extLst>
          </p:cNvPr>
          <p:cNvPicPr>
            <a:picLocks noChangeAspect="1"/>
          </p:cNvPicPr>
          <p:nvPr/>
        </p:nvPicPr>
        <p:blipFill>
          <a:blip r:embed="rId2"/>
          <a:stretch>
            <a:fillRect/>
          </a:stretch>
        </p:blipFill>
        <p:spPr>
          <a:xfrm>
            <a:off x="328875" y="148545"/>
            <a:ext cx="1672502" cy="937457"/>
          </a:xfrm>
          <a:prstGeom prst="rect">
            <a:avLst/>
          </a:prstGeom>
        </p:spPr>
      </p:pic>
      <p:sp>
        <p:nvSpPr>
          <p:cNvPr id="2" name="Title 1">
            <a:extLst>
              <a:ext uri="{FF2B5EF4-FFF2-40B4-BE49-F238E27FC236}">
                <a16:creationId xmlns="" xmlns:a16="http://schemas.microsoft.com/office/drawing/2014/main" id="{ABA56D83-AD49-C569-5469-AC5866009FE9}"/>
              </a:ext>
            </a:extLst>
          </p:cNvPr>
          <p:cNvSpPr>
            <a:spLocks noGrp="1"/>
          </p:cNvSpPr>
          <p:nvPr>
            <p:ph type="title"/>
          </p:nvPr>
        </p:nvSpPr>
        <p:spPr>
          <a:xfrm>
            <a:off x="929640" y="139997"/>
            <a:ext cx="10515600" cy="937457"/>
          </a:xfrm>
        </p:spPr>
        <p:txBody>
          <a:bodyPr>
            <a:noAutofit/>
          </a:bodyPr>
          <a:lstStyle/>
          <a:p>
            <a:pPr algn="ctr"/>
            <a:r>
              <a:rPr lang="en-US" sz="2800" b="1" dirty="0">
                <a:solidFill>
                  <a:srgbClr val="3249F6"/>
                </a:solidFill>
                <a:effectLst>
                  <a:outerShdw blurRad="38100" dist="38100" dir="2700000" algn="tl">
                    <a:srgbClr val="000000">
                      <a:alpha val="43137"/>
                    </a:srgbClr>
                  </a:outerShdw>
                </a:effectLst>
                <a:latin typeface="+mn-lt"/>
              </a:rPr>
              <a:t>2021 MCAP PRELIMINARY SUMMARY </a:t>
            </a:r>
            <a:br>
              <a:rPr lang="en-US" sz="2800" b="1" dirty="0">
                <a:solidFill>
                  <a:srgbClr val="3249F6"/>
                </a:solidFill>
                <a:effectLst>
                  <a:outerShdw blurRad="38100" dist="38100" dir="2700000" algn="tl">
                    <a:srgbClr val="000000">
                      <a:alpha val="43137"/>
                    </a:srgbClr>
                  </a:outerShdw>
                </a:effectLst>
                <a:latin typeface="+mn-lt"/>
              </a:rPr>
            </a:br>
            <a:r>
              <a:rPr lang="en-US" sz="2800" b="1" dirty="0">
                <a:solidFill>
                  <a:srgbClr val="3249F6"/>
                </a:solidFill>
                <a:effectLst>
                  <a:outerShdw blurRad="38100" dist="38100" dir="2700000" algn="tl">
                    <a:srgbClr val="000000">
                      <a:alpha val="43137"/>
                    </a:srgbClr>
                  </a:outerShdw>
                </a:effectLst>
                <a:latin typeface="+mn-lt"/>
              </a:rPr>
              <a:t>ENGLISH LANGUAGE ARTS </a:t>
            </a:r>
            <a:br>
              <a:rPr lang="en-US" sz="2800" b="1" dirty="0">
                <a:solidFill>
                  <a:srgbClr val="3249F6"/>
                </a:solidFill>
                <a:effectLst>
                  <a:outerShdw blurRad="38100" dist="38100" dir="2700000" algn="tl">
                    <a:srgbClr val="000000">
                      <a:alpha val="43137"/>
                    </a:srgbClr>
                  </a:outerShdw>
                </a:effectLst>
                <a:latin typeface="+mn-lt"/>
              </a:rPr>
            </a:br>
            <a:r>
              <a:rPr lang="en-US" sz="2400" b="1" dirty="0">
                <a:solidFill>
                  <a:srgbClr val="3249F6"/>
                </a:solidFill>
                <a:effectLst>
                  <a:outerShdw blurRad="38100" dist="38100" dir="2700000" algn="tl">
                    <a:srgbClr val="000000">
                      <a:alpha val="43137"/>
                    </a:srgbClr>
                  </a:outerShdw>
                </a:effectLst>
                <a:latin typeface="+mn-lt"/>
              </a:rPr>
              <a:t>OVERALL AVERAGE PERCENT PROFICIENCY</a:t>
            </a:r>
            <a:endParaRPr lang="en-US" sz="2800" b="1" dirty="0">
              <a:solidFill>
                <a:srgbClr val="3249F6"/>
              </a:solidFill>
              <a:effectLst>
                <a:outerShdw blurRad="38100" dist="38100" dir="2700000" algn="tl">
                  <a:srgbClr val="000000">
                    <a:alpha val="43137"/>
                  </a:srgbClr>
                </a:outerShdw>
              </a:effectLst>
              <a:latin typeface="+mn-lt"/>
            </a:endParaRPr>
          </a:p>
        </p:txBody>
      </p:sp>
      <p:pic>
        <p:nvPicPr>
          <p:cNvPr id="12" name="Picture 11">
            <a:extLst>
              <a:ext uri="{FF2B5EF4-FFF2-40B4-BE49-F238E27FC236}">
                <a16:creationId xmlns="" xmlns:a16="http://schemas.microsoft.com/office/drawing/2014/main" id="{4449D7E7-CB30-C05C-ECE9-2B03E27480B1}"/>
              </a:ext>
            </a:extLst>
          </p:cNvPr>
          <p:cNvPicPr>
            <a:picLocks noChangeAspect="1"/>
          </p:cNvPicPr>
          <p:nvPr/>
        </p:nvPicPr>
        <p:blipFill>
          <a:blip r:embed="rId3"/>
          <a:stretch>
            <a:fillRect/>
          </a:stretch>
        </p:blipFill>
        <p:spPr>
          <a:xfrm>
            <a:off x="10321429" y="151310"/>
            <a:ext cx="1672501" cy="995207"/>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 xmlns:a16="http://schemas.microsoft.com/office/drawing/2014/main" id="{BE6A9C75-5296-7CAA-1D0E-C9C4D2016E46}"/>
              </a:ext>
            </a:extLst>
          </p:cNvPr>
          <p:cNvPicPr>
            <a:picLocks noChangeAspect="1"/>
          </p:cNvPicPr>
          <p:nvPr/>
        </p:nvPicPr>
        <p:blipFill rotWithShape="1">
          <a:blip r:embed="rId4"/>
          <a:srcRect l="19083" t="11721" r="58469" b="79552"/>
          <a:stretch/>
        </p:blipFill>
        <p:spPr>
          <a:xfrm>
            <a:off x="71461" y="6010839"/>
            <a:ext cx="2743911" cy="599958"/>
          </a:xfrm>
          <a:prstGeom prst="rect">
            <a:avLst/>
          </a:prstGeom>
        </p:spPr>
      </p:pic>
      <p:sp>
        <p:nvSpPr>
          <p:cNvPr id="15" name="TextBox 14">
            <a:extLst>
              <a:ext uri="{FF2B5EF4-FFF2-40B4-BE49-F238E27FC236}">
                <a16:creationId xmlns="" xmlns:a16="http://schemas.microsoft.com/office/drawing/2014/main" id="{6B60316C-05B5-8DA1-06BB-E3EF67F670CD}"/>
              </a:ext>
            </a:extLst>
          </p:cNvPr>
          <p:cNvSpPr txBox="1"/>
          <p:nvPr/>
        </p:nvSpPr>
        <p:spPr>
          <a:xfrm>
            <a:off x="273313" y="5635862"/>
            <a:ext cx="11433423" cy="430887"/>
          </a:xfrm>
          <a:prstGeom prst="rect">
            <a:avLst/>
          </a:prstGeom>
          <a:noFill/>
        </p:spPr>
        <p:txBody>
          <a:bodyPr wrap="square" rtlCol="0">
            <a:spAutoFit/>
          </a:bodyPr>
          <a:lstStyle/>
          <a:p>
            <a:r>
              <a:rPr lang="en-US" sz="1100" i="1" dirty="0">
                <a:solidFill>
                  <a:srgbClr val="0070C0"/>
                </a:solidFill>
              </a:rPr>
              <a:t>Overall Average = County-Level Grand Average Percent Proficiency calculated by summing each grade-specific MCAP ELA Assessment percent proficiency test score in the County, divided by the total number of  MCAP ELA tests administered County-wide for that specific-grade.</a:t>
            </a:r>
          </a:p>
        </p:txBody>
      </p:sp>
      <p:pic>
        <p:nvPicPr>
          <p:cNvPr id="17" name="Picture 16">
            <a:extLst>
              <a:ext uri="{FF2B5EF4-FFF2-40B4-BE49-F238E27FC236}">
                <a16:creationId xmlns="" xmlns:a16="http://schemas.microsoft.com/office/drawing/2014/main" id="{BFF9960D-AC45-8D1C-E4D5-DAB04C46691E}"/>
              </a:ext>
            </a:extLst>
          </p:cNvPr>
          <p:cNvPicPr>
            <a:picLocks noChangeAspect="1"/>
          </p:cNvPicPr>
          <p:nvPr/>
        </p:nvPicPr>
        <p:blipFill rotWithShape="1">
          <a:blip r:embed="rId5"/>
          <a:srcRect b="86402"/>
          <a:stretch/>
        </p:blipFill>
        <p:spPr>
          <a:xfrm>
            <a:off x="273312" y="1547902"/>
            <a:ext cx="11484900" cy="547262"/>
          </a:xfrm>
          <a:prstGeom prst="rect">
            <a:avLst/>
          </a:prstGeom>
        </p:spPr>
      </p:pic>
      <p:pic>
        <p:nvPicPr>
          <p:cNvPr id="18" name="Picture 17">
            <a:extLst>
              <a:ext uri="{FF2B5EF4-FFF2-40B4-BE49-F238E27FC236}">
                <a16:creationId xmlns="" xmlns:a16="http://schemas.microsoft.com/office/drawing/2014/main" id="{8F1D4870-82DE-962E-B510-F718246C9C41}"/>
              </a:ext>
            </a:extLst>
          </p:cNvPr>
          <p:cNvPicPr>
            <a:picLocks noChangeAspect="1"/>
          </p:cNvPicPr>
          <p:nvPr/>
        </p:nvPicPr>
        <p:blipFill rotWithShape="1">
          <a:blip r:embed="rId5"/>
          <a:srcRect t="14239"/>
          <a:stretch/>
        </p:blipFill>
        <p:spPr>
          <a:xfrm>
            <a:off x="287688" y="1899440"/>
            <a:ext cx="11470524" cy="3550896"/>
          </a:xfrm>
          <a:prstGeom prst="rect">
            <a:avLst/>
          </a:prstGeom>
        </p:spPr>
      </p:pic>
      <p:sp>
        <p:nvSpPr>
          <p:cNvPr id="9" name="TextBox 8">
            <a:extLst>
              <a:ext uri="{FF2B5EF4-FFF2-40B4-BE49-F238E27FC236}">
                <a16:creationId xmlns="" xmlns:a16="http://schemas.microsoft.com/office/drawing/2014/main" id="{797326AC-241A-44E0-6CFF-D7F82075C0AC}"/>
              </a:ext>
            </a:extLst>
          </p:cNvPr>
          <p:cNvSpPr txBox="1"/>
          <p:nvPr/>
        </p:nvSpPr>
        <p:spPr>
          <a:xfrm>
            <a:off x="8798958" y="793212"/>
            <a:ext cx="311486" cy="369332"/>
          </a:xfrm>
          <a:prstGeom prst="rect">
            <a:avLst/>
          </a:prstGeom>
          <a:noFill/>
        </p:spPr>
        <p:txBody>
          <a:bodyPr wrap="square" rtlCol="0">
            <a:spAutoFit/>
          </a:bodyPr>
          <a:lstStyle/>
          <a:p>
            <a:r>
              <a:rPr lang="en-US" dirty="0">
                <a:solidFill>
                  <a:srgbClr val="3249F6"/>
                </a:solidFill>
              </a:rPr>
              <a:t>*</a:t>
            </a:r>
          </a:p>
        </p:txBody>
      </p:sp>
      <p:sp>
        <p:nvSpPr>
          <p:cNvPr id="10" name="TextBox 9">
            <a:extLst>
              <a:ext uri="{FF2B5EF4-FFF2-40B4-BE49-F238E27FC236}">
                <a16:creationId xmlns="" xmlns:a16="http://schemas.microsoft.com/office/drawing/2014/main" id="{D57830F8-D414-FC18-EAEC-849CEEE774C0}"/>
              </a:ext>
            </a:extLst>
          </p:cNvPr>
          <p:cNvSpPr txBox="1"/>
          <p:nvPr/>
        </p:nvSpPr>
        <p:spPr>
          <a:xfrm>
            <a:off x="131945" y="5617208"/>
            <a:ext cx="311486" cy="369332"/>
          </a:xfrm>
          <a:prstGeom prst="rect">
            <a:avLst/>
          </a:prstGeom>
          <a:noFill/>
        </p:spPr>
        <p:txBody>
          <a:bodyPr wrap="square" rtlCol="0">
            <a:spAutoFit/>
          </a:bodyPr>
          <a:lstStyle/>
          <a:p>
            <a:r>
              <a:rPr lang="en-US" dirty="0">
                <a:solidFill>
                  <a:srgbClr val="3249F6"/>
                </a:solidFill>
              </a:rPr>
              <a:t>*</a:t>
            </a:r>
          </a:p>
        </p:txBody>
      </p:sp>
    </p:spTree>
    <p:extLst>
      <p:ext uri="{BB962C8B-B14F-4D97-AF65-F5344CB8AC3E}">
        <p14:creationId xmlns:p14="http://schemas.microsoft.com/office/powerpoint/2010/main" val="424443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9FAA444-DCF3-0AAE-2913-AE41FF93D436}"/>
              </a:ext>
            </a:extLst>
          </p:cNvPr>
          <p:cNvPicPr>
            <a:picLocks noChangeAspect="1"/>
          </p:cNvPicPr>
          <p:nvPr/>
        </p:nvPicPr>
        <p:blipFill>
          <a:blip r:embed="rId2"/>
          <a:stretch>
            <a:fillRect/>
          </a:stretch>
        </p:blipFill>
        <p:spPr>
          <a:xfrm>
            <a:off x="328875" y="148545"/>
            <a:ext cx="1672502" cy="937457"/>
          </a:xfrm>
          <a:prstGeom prst="rect">
            <a:avLst/>
          </a:prstGeom>
        </p:spPr>
      </p:pic>
      <p:sp>
        <p:nvSpPr>
          <p:cNvPr id="2" name="Title 1">
            <a:extLst>
              <a:ext uri="{FF2B5EF4-FFF2-40B4-BE49-F238E27FC236}">
                <a16:creationId xmlns="" xmlns:a16="http://schemas.microsoft.com/office/drawing/2014/main" id="{ABA56D83-AD49-C569-5469-AC5866009FE9}"/>
              </a:ext>
            </a:extLst>
          </p:cNvPr>
          <p:cNvSpPr>
            <a:spLocks noGrp="1"/>
          </p:cNvSpPr>
          <p:nvPr>
            <p:ph type="title"/>
          </p:nvPr>
        </p:nvSpPr>
        <p:spPr>
          <a:xfrm>
            <a:off x="929640" y="139997"/>
            <a:ext cx="10515600" cy="937457"/>
          </a:xfrm>
        </p:spPr>
        <p:txBody>
          <a:bodyPr>
            <a:noAutofit/>
          </a:bodyPr>
          <a:lstStyle/>
          <a:p>
            <a:pPr algn="ctr"/>
            <a:r>
              <a:rPr lang="en-US" sz="2800" b="1" dirty="0">
                <a:solidFill>
                  <a:srgbClr val="3249F6"/>
                </a:solidFill>
                <a:effectLst>
                  <a:outerShdw blurRad="38100" dist="38100" dir="2700000" algn="tl">
                    <a:srgbClr val="000000">
                      <a:alpha val="43137"/>
                    </a:srgbClr>
                  </a:outerShdw>
                </a:effectLst>
                <a:latin typeface="+mn-lt"/>
              </a:rPr>
              <a:t>2021 MCAP PRELIMINARY SUMMARY </a:t>
            </a:r>
            <a:br>
              <a:rPr lang="en-US" sz="2800" b="1" dirty="0">
                <a:solidFill>
                  <a:srgbClr val="3249F6"/>
                </a:solidFill>
                <a:effectLst>
                  <a:outerShdw blurRad="38100" dist="38100" dir="2700000" algn="tl">
                    <a:srgbClr val="000000">
                      <a:alpha val="43137"/>
                    </a:srgbClr>
                  </a:outerShdw>
                </a:effectLst>
                <a:latin typeface="+mn-lt"/>
              </a:rPr>
            </a:br>
            <a:r>
              <a:rPr lang="en-US" sz="2800" b="1" dirty="0">
                <a:solidFill>
                  <a:srgbClr val="3249F6"/>
                </a:solidFill>
                <a:effectLst>
                  <a:outerShdw blurRad="38100" dist="38100" dir="2700000" algn="tl">
                    <a:srgbClr val="000000">
                      <a:alpha val="43137"/>
                    </a:srgbClr>
                  </a:outerShdw>
                </a:effectLst>
                <a:latin typeface="+mn-lt"/>
              </a:rPr>
              <a:t>MATHMATICS </a:t>
            </a:r>
            <a:br>
              <a:rPr lang="en-US" sz="2800" b="1" dirty="0">
                <a:solidFill>
                  <a:srgbClr val="3249F6"/>
                </a:solidFill>
                <a:effectLst>
                  <a:outerShdw blurRad="38100" dist="38100" dir="2700000" algn="tl">
                    <a:srgbClr val="000000">
                      <a:alpha val="43137"/>
                    </a:srgbClr>
                  </a:outerShdw>
                </a:effectLst>
                <a:latin typeface="+mn-lt"/>
              </a:rPr>
            </a:br>
            <a:r>
              <a:rPr lang="en-US" sz="2400" b="1" dirty="0">
                <a:solidFill>
                  <a:srgbClr val="3249F6"/>
                </a:solidFill>
                <a:effectLst>
                  <a:outerShdw blurRad="38100" dist="38100" dir="2700000" algn="tl">
                    <a:srgbClr val="000000">
                      <a:alpha val="43137"/>
                    </a:srgbClr>
                  </a:outerShdw>
                </a:effectLst>
                <a:latin typeface="+mn-lt"/>
              </a:rPr>
              <a:t>OVERALL AVERAGE PERCENT PROFICIENCY</a:t>
            </a:r>
            <a:endParaRPr lang="en-US" sz="2800" b="1" dirty="0">
              <a:solidFill>
                <a:srgbClr val="3249F6"/>
              </a:solidFill>
              <a:effectLst>
                <a:outerShdw blurRad="38100" dist="38100" dir="2700000" algn="tl">
                  <a:srgbClr val="000000">
                    <a:alpha val="43137"/>
                  </a:srgbClr>
                </a:outerShdw>
              </a:effectLst>
              <a:latin typeface="+mn-lt"/>
            </a:endParaRPr>
          </a:p>
        </p:txBody>
      </p:sp>
      <p:pic>
        <p:nvPicPr>
          <p:cNvPr id="12" name="Picture 11">
            <a:extLst>
              <a:ext uri="{FF2B5EF4-FFF2-40B4-BE49-F238E27FC236}">
                <a16:creationId xmlns="" xmlns:a16="http://schemas.microsoft.com/office/drawing/2014/main" id="{4449D7E7-CB30-C05C-ECE9-2B03E27480B1}"/>
              </a:ext>
            </a:extLst>
          </p:cNvPr>
          <p:cNvPicPr>
            <a:picLocks noChangeAspect="1"/>
          </p:cNvPicPr>
          <p:nvPr/>
        </p:nvPicPr>
        <p:blipFill>
          <a:blip r:embed="rId3"/>
          <a:stretch>
            <a:fillRect/>
          </a:stretch>
        </p:blipFill>
        <p:spPr>
          <a:xfrm>
            <a:off x="10321429" y="151310"/>
            <a:ext cx="1672501" cy="995207"/>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 xmlns:a16="http://schemas.microsoft.com/office/drawing/2014/main" id="{46C39816-0ACA-A197-D5CA-B4B57A6F4453}"/>
              </a:ext>
            </a:extLst>
          </p:cNvPr>
          <p:cNvPicPr>
            <a:picLocks noChangeAspect="1"/>
          </p:cNvPicPr>
          <p:nvPr/>
        </p:nvPicPr>
        <p:blipFill rotWithShape="1">
          <a:blip r:embed="rId4"/>
          <a:srcRect l="19083" t="11721" r="58469" b="79552"/>
          <a:stretch/>
        </p:blipFill>
        <p:spPr>
          <a:xfrm>
            <a:off x="71461" y="6010839"/>
            <a:ext cx="2743911" cy="599958"/>
          </a:xfrm>
          <a:prstGeom prst="rect">
            <a:avLst/>
          </a:prstGeom>
        </p:spPr>
      </p:pic>
      <p:pic>
        <p:nvPicPr>
          <p:cNvPr id="7" name="Picture 6">
            <a:extLst>
              <a:ext uri="{FF2B5EF4-FFF2-40B4-BE49-F238E27FC236}">
                <a16:creationId xmlns="" xmlns:a16="http://schemas.microsoft.com/office/drawing/2014/main" id="{34239EA0-9D8B-2745-6EE8-4E81D934E384}"/>
              </a:ext>
            </a:extLst>
          </p:cNvPr>
          <p:cNvPicPr>
            <a:picLocks noChangeAspect="1"/>
          </p:cNvPicPr>
          <p:nvPr/>
        </p:nvPicPr>
        <p:blipFill>
          <a:blip r:embed="rId5"/>
          <a:stretch>
            <a:fillRect/>
          </a:stretch>
        </p:blipFill>
        <p:spPr>
          <a:xfrm>
            <a:off x="293862" y="1539354"/>
            <a:ext cx="11464350" cy="3902434"/>
          </a:xfrm>
          <a:prstGeom prst="rect">
            <a:avLst/>
          </a:prstGeom>
        </p:spPr>
      </p:pic>
      <p:sp>
        <p:nvSpPr>
          <p:cNvPr id="14" name="TextBox 13">
            <a:extLst>
              <a:ext uri="{FF2B5EF4-FFF2-40B4-BE49-F238E27FC236}">
                <a16:creationId xmlns="" xmlns:a16="http://schemas.microsoft.com/office/drawing/2014/main" id="{262B7FC5-8F55-0DFF-4D26-47FAEBFACB63}"/>
              </a:ext>
            </a:extLst>
          </p:cNvPr>
          <p:cNvSpPr txBox="1"/>
          <p:nvPr/>
        </p:nvSpPr>
        <p:spPr>
          <a:xfrm>
            <a:off x="293861" y="5409448"/>
            <a:ext cx="11454075" cy="461665"/>
          </a:xfrm>
          <a:prstGeom prst="rect">
            <a:avLst/>
          </a:prstGeom>
          <a:noFill/>
        </p:spPr>
        <p:txBody>
          <a:bodyPr wrap="square" rtlCol="0">
            <a:spAutoFit/>
          </a:bodyPr>
          <a:lstStyle/>
          <a:p>
            <a:r>
              <a:rPr lang="en-US" sz="1200" i="1" dirty="0">
                <a:solidFill>
                  <a:srgbClr val="0070C0"/>
                </a:solidFill>
              </a:rPr>
              <a:t>Overall Average = County-Level Grand Average Percent Proficiency calculated by summing each grade-specific MCAP SCI Assessment percent proficiency test score in the County, divided by the total number of  MCAP SCI tests administered County-wide for that specific-grade.</a:t>
            </a:r>
          </a:p>
        </p:txBody>
      </p:sp>
      <p:sp>
        <p:nvSpPr>
          <p:cNvPr id="3" name="TextBox 2">
            <a:extLst>
              <a:ext uri="{FF2B5EF4-FFF2-40B4-BE49-F238E27FC236}">
                <a16:creationId xmlns="" xmlns:a16="http://schemas.microsoft.com/office/drawing/2014/main" id="{6D3F2670-575C-C637-3DC3-6B00A8E17B5B}"/>
              </a:ext>
            </a:extLst>
          </p:cNvPr>
          <p:cNvSpPr txBox="1"/>
          <p:nvPr/>
        </p:nvSpPr>
        <p:spPr>
          <a:xfrm>
            <a:off x="7139031" y="424059"/>
            <a:ext cx="352337" cy="369332"/>
          </a:xfrm>
          <a:prstGeom prst="rect">
            <a:avLst/>
          </a:prstGeom>
          <a:noFill/>
        </p:spPr>
        <p:txBody>
          <a:bodyPr wrap="square" rtlCol="0">
            <a:spAutoFit/>
          </a:bodyPr>
          <a:lstStyle/>
          <a:p>
            <a:r>
              <a:rPr lang="en-US" dirty="0">
                <a:solidFill>
                  <a:srgbClr val="3249F6"/>
                </a:solidFill>
              </a:rPr>
              <a:t>*</a:t>
            </a:r>
          </a:p>
        </p:txBody>
      </p:sp>
      <p:sp>
        <p:nvSpPr>
          <p:cNvPr id="11" name="TextBox 10">
            <a:extLst>
              <a:ext uri="{FF2B5EF4-FFF2-40B4-BE49-F238E27FC236}">
                <a16:creationId xmlns="" xmlns:a16="http://schemas.microsoft.com/office/drawing/2014/main" id="{A2718A39-3D2B-6711-8BFC-C53840C0D854}"/>
              </a:ext>
            </a:extLst>
          </p:cNvPr>
          <p:cNvSpPr txBox="1"/>
          <p:nvPr/>
        </p:nvSpPr>
        <p:spPr>
          <a:xfrm>
            <a:off x="8802149" y="708122"/>
            <a:ext cx="352337" cy="369332"/>
          </a:xfrm>
          <a:prstGeom prst="rect">
            <a:avLst/>
          </a:prstGeom>
          <a:noFill/>
        </p:spPr>
        <p:txBody>
          <a:bodyPr wrap="square">
            <a:spAutoFit/>
          </a:bodyPr>
          <a:lstStyle/>
          <a:p>
            <a:r>
              <a:rPr lang="en-US" sz="1800" dirty="0">
                <a:solidFill>
                  <a:srgbClr val="0070C0"/>
                </a:solidFill>
              </a:rPr>
              <a:t>Ϯ</a:t>
            </a:r>
            <a:endParaRPr lang="en-US" dirty="0"/>
          </a:p>
        </p:txBody>
      </p:sp>
      <p:sp>
        <p:nvSpPr>
          <p:cNvPr id="13" name="TextBox 12">
            <a:extLst>
              <a:ext uri="{FF2B5EF4-FFF2-40B4-BE49-F238E27FC236}">
                <a16:creationId xmlns="" xmlns:a16="http://schemas.microsoft.com/office/drawing/2014/main" id="{F9E363F5-89F7-43CA-4F00-B8B8EAE43A82}"/>
              </a:ext>
            </a:extLst>
          </p:cNvPr>
          <p:cNvSpPr txBox="1"/>
          <p:nvPr/>
        </p:nvSpPr>
        <p:spPr>
          <a:xfrm>
            <a:off x="152706" y="5409448"/>
            <a:ext cx="352337" cy="276999"/>
          </a:xfrm>
          <a:prstGeom prst="rect">
            <a:avLst/>
          </a:prstGeom>
          <a:noFill/>
        </p:spPr>
        <p:txBody>
          <a:bodyPr wrap="square">
            <a:spAutoFit/>
          </a:bodyPr>
          <a:lstStyle/>
          <a:p>
            <a:r>
              <a:rPr lang="en-US" sz="1200" dirty="0">
                <a:solidFill>
                  <a:srgbClr val="0070C0"/>
                </a:solidFill>
              </a:rPr>
              <a:t>Ϯ</a:t>
            </a:r>
            <a:endParaRPr lang="en-US" sz="1200" dirty="0"/>
          </a:p>
        </p:txBody>
      </p:sp>
    </p:spTree>
    <p:extLst>
      <p:ext uri="{BB962C8B-B14F-4D97-AF65-F5344CB8AC3E}">
        <p14:creationId xmlns:p14="http://schemas.microsoft.com/office/powerpoint/2010/main" val="45254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8CAE641-C52E-FB4D-F4DD-A4790668816B}"/>
              </a:ext>
            </a:extLst>
          </p:cNvPr>
          <p:cNvPicPr>
            <a:picLocks noChangeAspect="1"/>
          </p:cNvPicPr>
          <p:nvPr/>
        </p:nvPicPr>
        <p:blipFill>
          <a:blip r:embed="rId2"/>
          <a:stretch>
            <a:fillRect/>
          </a:stretch>
        </p:blipFill>
        <p:spPr>
          <a:xfrm>
            <a:off x="293862" y="1548659"/>
            <a:ext cx="11454076" cy="3677682"/>
          </a:xfrm>
          <a:prstGeom prst="rect">
            <a:avLst/>
          </a:prstGeom>
        </p:spPr>
      </p:pic>
      <p:pic>
        <p:nvPicPr>
          <p:cNvPr id="4" name="Picture 3">
            <a:extLst>
              <a:ext uri="{FF2B5EF4-FFF2-40B4-BE49-F238E27FC236}">
                <a16:creationId xmlns="" xmlns:a16="http://schemas.microsoft.com/office/drawing/2014/main" id="{D9FAA444-DCF3-0AAE-2913-AE41FF93D436}"/>
              </a:ext>
            </a:extLst>
          </p:cNvPr>
          <p:cNvPicPr>
            <a:picLocks noChangeAspect="1"/>
          </p:cNvPicPr>
          <p:nvPr/>
        </p:nvPicPr>
        <p:blipFill>
          <a:blip r:embed="rId3"/>
          <a:stretch>
            <a:fillRect/>
          </a:stretch>
        </p:blipFill>
        <p:spPr>
          <a:xfrm>
            <a:off x="328875" y="148545"/>
            <a:ext cx="1672502" cy="937457"/>
          </a:xfrm>
          <a:prstGeom prst="rect">
            <a:avLst/>
          </a:prstGeom>
        </p:spPr>
      </p:pic>
      <p:sp>
        <p:nvSpPr>
          <p:cNvPr id="2" name="Title 1">
            <a:extLst>
              <a:ext uri="{FF2B5EF4-FFF2-40B4-BE49-F238E27FC236}">
                <a16:creationId xmlns="" xmlns:a16="http://schemas.microsoft.com/office/drawing/2014/main" id="{ABA56D83-AD49-C569-5469-AC5866009FE9}"/>
              </a:ext>
            </a:extLst>
          </p:cNvPr>
          <p:cNvSpPr>
            <a:spLocks noGrp="1"/>
          </p:cNvSpPr>
          <p:nvPr>
            <p:ph type="title"/>
          </p:nvPr>
        </p:nvSpPr>
        <p:spPr>
          <a:xfrm>
            <a:off x="929640" y="139997"/>
            <a:ext cx="10515600" cy="937457"/>
          </a:xfrm>
        </p:spPr>
        <p:txBody>
          <a:bodyPr>
            <a:noAutofit/>
          </a:bodyPr>
          <a:lstStyle/>
          <a:p>
            <a:pPr algn="ctr"/>
            <a:r>
              <a:rPr lang="en-US" sz="2800" b="1" dirty="0">
                <a:solidFill>
                  <a:srgbClr val="3249F6"/>
                </a:solidFill>
                <a:effectLst>
                  <a:outerShdw blurRad="38100" dist="38100" dir="2700000" algn="tl">
                    <a:srgbClr val="000000">
                      <a:alpha val="43137"/>
                    </a:srgbClr>
                  </a:outerShdw>
                </a:effectLst>
                <a:latin typeface="+mn-lt"/>
              </a:rPr>
              <a:t>2021 MCAP PRELIMINARY SUMMARY </a:t>
            </a:r>
            <a:br>
              <a:rPr lang="en-US" sz="2800" b="1" dirty="0">
                <a:solidFill>
                  <a:srgbClr val="3249F6"/>
                </a:solidFill>
                <a:effectLst>
                  <a:outerShdw blurRad="38100" dist="38100" dir="2700000" algn="tl">
                    <a:srgbClr val="000000">
                      <a:alpha val="43137"/>
                    </a:srgbClr>
                  </a:outerShdw>
                </a:effectLst>
                <a:latin typeface="+mn-lt"/>
              </a:rPr>
            </a:br>
            <a:r>
              <a:rPr lang="en-US" sz="2800" b="1" dirty="0" smtClean="0">
                <a:solidFill>
                  <a:srgbClr val="3249F6"/>
                </a:solidFill>
                <a:effectLst>
                  <a:outerShdw blurRad="38100" dist="38100" dir="2700000" algn="tl">
                    <a:srgbClr val="000000">
                      <a:alpha val="43137"/>
                    </a:srgbClr>
                  </a:outerShdw>
                </a:effectLst>
                <a:latin typeface="+mn-lt"/>
              </a:rPr>
              <a:t>ELEMENTARY </a:t>
            </a:r>
            <a:r>
              <a:rPr lang="en-US" sz="2800" b="1" dirty="0">
                <a:solidFill>
                  <a:srgbClr val="3249F6"/>
                </a:solidFill>
                <a:effectLst>
                  <a:outerShdw blurRad="38100" dist="38100" dir="2700000" algn="tl">
                    <a:srgbClr val="000000">
                      <a:alpha val="43137"/>
                    </a:srgbClr>
                  </a:outerShdw>
                </a:effectLst>
                <a:latin typeface="+mn-lt"/>
              </a:rPr>
              <a:t>&amp; HIGH SCHOOL SCIENCE </a:t>
            </a:r>
            <a:br>
              <a:rPr lang="en-US" sz="2800" b="1" dirty="0">
                <a:solidFill>
                  <a:srgbClr val="3249F6"/>
                </a:solidFill>
                <a:effectLst>
                  <a:outerShdw blurRad="38100" dist="38100" dir="2700000" algn="tl">
                    <a:srgbClr val="000000">
                      <a:alpha val="43137"/>
                    </a:srgbClr>
                  </a:outerShdw>
                </a:effectLst>
                <a:latin typeface="+mn-lt"/>
              </a:rPr>
            </a:br>
            <a:r>
              <a:rPr lang="en-US" sz="2400" b="1" dirty="0">
                <a:solidFill>
                  <a:srgbClr val="3249F6"/>
                </a:solidFill>
                <a:effectLst>
                  <a:outerShdw blurRad="38100" dist="38100" dir="2700000" algn="tl">
                    <a:srgbClr val="000000">
                      <a:alpha val="43137"/>
                    </a:srgbClr>
                  </a:outerShdw>
                </a:effectLst>
                <a:latin typeface="+mn-lt"/>
              </a:rPr>
              <a:t>OVERALL AVERAGE PERCENT PROFICIENCY</a:t>
            </a:r>
            <a:endParaRPr lang="en-US" sz="2800" b="1" dirty="0">
              <a:solidFill>
                <a:srgbClr val="3249F6"/>
              </a:solidFill>
              <a:effectLst>
                <a:outerShdw blurRad="38100" dist="38100" dir="2700000" algn="tl">
                  <a:srgbClr val="000000">
                    <a:alpha val="43137"/>
                  </a:srgbClr>
                </a:outerShdw>
              </a:effectLst>
              <a:latin typeface="+mn-lt"/>
            </a:endParaRPr>
          </a:p>
        </p:txBody>
      </p:sp>
      <p:pic>
        <p:nvPicPr>
          <p:cNvPr id="12" name="Picture 11">
            <a:extLst>
              <a:ext uri="{FF2B5EF4-FFF2-40B4-BE49-F238E27FC236}">
                <a16:creationId xmlns="" xmlns:a16="http://schemas.microsoft.com/office/drawing/2014/main" id="{4449D7E7-CB30-C05C-ECE9-2B03E27480B1}"/>
              </a:ext>
            </a:extLst>
          </p:cNvPr>
          <p:cNvPicPr>
            <a:picLocks noChangeAspect="1"/>
          </p:cNvPicPr>
          <p:nvPr/>
        </p:nvPicPr>
        <p:blipFill>
          <a:blip r:embed="rId4"/>
          <a:stretch>
            <a:fillRect/>
          </a:stretch>
        </p:blipFill>
        <p:spPr>
          <a:xfrm>
            <a:off x="10321429" y="151310"/>
            <a:ext cx="1672501" cy="995207"/>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 xmlns:a16="http://schemas.microsoft.com/office/drawing/2014/main" id="{E61D6A11-6A77-7509-AB78-CA2924A1AF57}"/>
              </a:ext>
            </a:extLst>
          </p:cNvPr>
          <p:cNvSpPr txBox="1"/>
          <p:nvPr/>
        </p:nvSpPr>
        <p:spPr>
          <a:xfrm>
            <a:off x="295259" y="5410846"/>
            <a:ext cx="11454075" cy="461665"/>
          </a:xfrm>
          <a:prstGeom prst="rect">
            <a:avLst/>
          </a:prstGeom>
          <a:noFill/>
        </p:spPr>
        <p:txBody>
          <a:bodyPr wrap="square" rtlCol="0">
            <a:spAutoFit/>
          </a:bodyPr>
          <a:lstStyle/>
          <a:p>
            <a:r>
              <a:rPr lang="en-US" sz="1200" i="1" dirty="0">
                <a:solidFill>
                  <a:srgbClr val="0070C0"/>
                </a:solidFill>
              </a:rPr>
              <a:t>Overall Average = County-Level Grand Average Percent Proficiency calculated by summing each grade-specific MCAP SCI Assessment percent proficiency test score in the County, divided by the total number of  MCAP SCIENCE tests administered County-wide for that specific-grade.</a:t>
            </a:r>
          </a:p>
        </p:txBody>
      </p:sp>
      <p:pic>
        <p:nvPicPr>
          <p:cNvPr id="14" name="Picture 13">
            <a:extLst>
              <a:ext uri="{FF2B5EF4-FFF2-40B4-BE49-F238E27FC236}">
                <a16:creationId xmlns="" xmlns:a16="http://schemas.microsoft.com/office/drawing/2014/main" id="{0CC3C4E4-E100-FAB3-6D87-F878894CA72E}"/>
              </a:ext>
            </a:extLst>
          </p:cNvPr>
          <p:cNvPicPr>
            <a:picLocks noChangeAspect="1"/>
          </p:cNvPicPr>
          <p:nvPr/>
        </p:nvPicPr>
        <p:blipFill rotWithShape="1">
          <a:blip r:embed="rId5"/>
          <a:srcRect l="19083" t="11721" r="58469" b="79552"/>
          <a:stretch/>
        </p:blipFill>
        <p:spPr>
          <a:xfrm>
            <a:off x="71461" y="6010839"/>
            <a:ext cx="2743911" cy="599958"/>
          </a:xfrm>
          <a:prstGeom prst="rect">
            <a:avLst/>
          </a:prstGeom>
        </p:spPr>
      </p:pic>
      <p:sp>
        <p:nvSpPr>
          <p:cNvPr id="8" name="TextBox 7">
            <a:extLst>
              <a:ext uri="{FF2B5EF4-FFF2-40B4-BE49-F238E27FC236}">
                <a16:creationId xmlns="" xmlns:a16="http://schemas.microsoft.com/office/drawing/2014/main" id="{9024AFA5-6BDA-9D23-89F8-77609D97DF5F}"/>
              </a:ext>
            </a:extLst>
          </p:cNvPr>
          <p:cNvSpPr txBox="1"/>
          <p:nvPr/>
        </p:nvSpPr>
        <p:spPr>
          <a:xfrm>
            <a:off x="8793060" y="777286"/>
            <a:ext cx="352337" cy="369332"/>
          </a:xfrm>
          <a:prstGeom prst="rect">
            <a:avLst/>
          </a:prstGeom>
          <a:noFill/>
        </p:spPr>
        <p:txBody>
          <a:bodyPr wrap="square" rtlCol="0">
            <a:spAutoFit/>
          </a:bodyPr>
          <a:lstStyle/>
          <a:p>
            <a:r>
              <a:rPr lang="en-US" dirty="0">
                <a:solidFill>
                  <a:srgbClr val="3249F6"/>
                </a:solidFill>
              </a:rPr>
              <a:t>*</a:t>
            </a:r>
          </a:p>
        </p:txBody>
      </p:sp>
      <p:sp>
        <p:nvSpPr>
          <p:cNvPr id="9" name="TextBox 8">
            <a:extLst>
              <a:ext uri="{FF2B5EF4-FFF2-40B4-BE49-F238E27FC236}">
                <a16:creationId xmlns="" xmlns:a16="http://schemas.microsoft.com/office/drawing/2014/main" id="{58B260CB-7F56-88E9-C6DE-3AC303CB1DCB}"/>
              </a:ext>
            </a:extLst>
          </p:cNvPr>
          <p:cNvSpPr txBox="1"/>
          <p:nvPr/>
        </p:nvSpPr>
        <p:spPr>
          <a:xfrm>
            <a:off x="107964" y="5387679"/>
            <a:ext cx="441821" cy="369331"/>
          </a:xfrm>
          <a:prstGeom prst="rect">
            <a:avLst/>
          </a:prstGeom>
          <a:noFill/>
        </p:spPr>
        <p:txBody>
          <a:bodyPr wrap="square" rtlCol="0">
            <a:spAutoFit/>
          </a:bodyPr>
          <a:lstStyle/>
          <a:p>
            <a:r>
              <a:rPr lang="en-US" dirty="0">
                <a:solidFill>
                  <a:srgbClr val="3249F6"/>
                </a:solidFill>
              </a:rPr>
              <a:t>*</a:t>
            </a:r>
          </a:p>
        </p:txBody>
      </p:sp>
    </p:spTree>
    <p:extLst>
      <p:ext uri="{BB962C8B-B14F-4D97-AF65-F5344CB8AC3E}">
        <p14:creationId xmlns:p14="http://schemas.microsoft.com/office/powerpoint/2010/main" val="329133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4C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B22F8496-F5FD-7161-1963-CDF0CFC0CBF6}"/>
              </a:ext>
            </a:extLst>
          </p:cNvPr>
          <p:cNvSpPr txBox="1"/>
          <p:nvPr/>
        </p:nvSpPr>
        <p:spPr>
          <a:xfrm>
            <a:off x="-1" y="1861515"/>
            <a:ext cx="2013557" cy="3373359"/>
          </a:xfrm>
          <a:prstGeom prst="rect">
            <a:avLst/>
          </a:prstGeom>
          <a:solidFill>
            <a:srgbClr val="336699"/>
          </a:solidFill>
        </p:spPr>
        <p:txBody>
          <a:bodyPr wrap="square" rtlCol="0">
            <a:spAutoFit/>
          </a:bodyPr>
          <a:lstStyle/>
          <a:p>
            <a:pPr algn="ctr">
              <a:lnSpc>
                <a:spcPct val="150000"/>
              </a:lnSpc>
            </a:pPr>
            <a:r>
              <a:rPr lang="en-US" sz="1800" b="1" i="1" dirty="0">
                <a:solidFill>
                  <a:schemeClr val="bg1"/>
                </a:solidFill>
                <a:effectLst>
                  <a:outerShdw blurRad="38100" dist="38100" dir="2700000" algn="tl">
                    <a:srgbClr val="000000">
                      <a:alpha val="43137"/>
                    </a:srgbClr>
                  </a:outerShdw>
                </a:effectLst>
              </a:rPr>
              <a:t>273 out of 277 </a:t>
            </a:r>
            <a:br>
              <a:rPr lang="en-US" sz="1800" b="1" i="1" dirty="0">
                <a:solidFill>
                  <a:schemeClr val="bg1"/>
                </a:solidFill>
                <a:effectLst>
                  <a:outerShdw blurRad="38100" dist="38100" dir="2700000" algn="tl">
                    <a:srgbClr val="000000">
                      <a:alpha val="43137"/>
                    </a:srgbClr>
                  </a:outerShdw>
                </a:effectLst>
              </a:rPr>
            </a:br>
            <a:r>
              <a:rPr lang="en-US" sz="1800" b="1" i="1" u="sng" dirty="0" smtClean="0">
                <a:solidFill>
                  <a:schemeClr val="bg1"/>
                </a:solidFill>
                <a:effectLst>
                  <a:outerShdw blurRad="38100" dist="38100" dir="2700000" algn="tl">
                    <a:srgbClr val="000000">
                      <a:alpha val="43137"/>
                    </a:srgbClr>
                  </a:outerShdw>
                </a:effectLst>
              </a:rPr>
              <a:t>ELEMENTARY</a:t>
            </a:r>
            <a:endParaRPr lang="en-US" sz="1800" b="1" i="1" u="sng" dirty="0">
              <a:solidFill>
                <a:schemeClr val="bg1"/>
              </a:solidFill>
              <a:effectLst>
                <a:outerShdw blurRad="38100" dist="38100" dir="2700000" algn="tl">
                  <a:srgbClr val="000000">
                    <a:alpha val="43137"/>
                  </a:srgbClr>
                </a:outerShdw>
              </a:effectLst>
            </a:endParaRPr>
          </a:p>
          <a:p>
            <a:pPr algn="ctr">
              <a:lnSpc>
                <a:spcPct val="150000"/>
              </a:lnSpc>
            </a:pPr>
            <a:r>
              <a:rPr lang="en-US" sz="1800" b="1" i="1" u="sng" dirty="0">
                <a:solidFill>
                  <a:schemeClr val="bg1"/>
                </a:solidFill>
                <a:effectLst>
                  <a:outerShdw blurRad="38100" dist="38100" dir="2700000" algn="tl">
                    <a:srgbClr val="000000">
                      <a:alpha val="43137"/>
                    </a:srgbClr>
                  </a:outerShdw>
                </a:effectLst>
              </a:rPr>
              <a:t>MCAP Tests  </a:t>
            </a:r>
            <a:br>
              <a:rPr lang="en-US" sz="1800" b="1" i="1" u="sng" dirty="0">
                <a:solidFill>
                  <a:schemeClr val="bg1"/>
                </a:solidFill>
                <a:effectLst>
                  <a:outerShdw blurRad="38100" dist="38100" dir="2700000" algn="tl">
                    <a:srgbClr val="000000">
                      <a:alpha val="43137"/>
                    </a:srgbClr>
                  </a:outerShdw>
                </a:effectLst>
              </a:rPr>
            </a:br>
            <a:r>
              <a:rPr lang="en-US" sz="1800" b="1" i="1" dirty="0">
                <a:solidFill>
                  <a:schemeClr val="bg1"/>
                </a:solidFill>
                <a:effectLst>
                  <a:outerShdw blurRad="38100" dist="38100" dir="2700000" algn="tl">
                    <a:srgbClr val="000000">
                      <a:alpha val="43137"/>
                    </a:srgbClr>
                  </a:outerShdw>
                </a:effectLst>
              </a:rPr>
              <a:t>administered in 2021, </a:t>
            </a:r>
            <a:r>
              <a:rPr lang="en-US" b="1" i="1" dirty="0">
                <a:solidFill>
                  <a:schemeClr val="bg1"/>
                </a:solidFill>
                <a:effectLst>
                  <a:outerShdw blurRad="38100" dist="38100" dir="2700000" algn="tl">
                    <a:srgbClr val="000000">
                      <a:alpha val="43137"/>
                    </a:srgbClr>
                  </a:outerShdw>
                </a:effectLst>
              </a:rPr>
              <a:t>recorded</a:t>
            </a:r>
            <a:r>
              <a:rPr lang="en-US" sz="1800" b="1" i="1" dirty="0">
                <a:solidFill>
                  <a:schemeClr val="bg1"/>
                </a:solidFill>
                <a:effectLst>
                  <a:outerShdw blurRad="38100" dist="38100" dir="2700000" algn="tl">
                    <a:srgbClr val="000000">
                      <a:alpha val="43137"/>
                    </a:srgbClr>
                  </a:outerShdw>
                </a:effectLst>
              </a:rPr>
              <a:t> an average grade level proficiency of  less than 70%.</a:t>
            </a:r>
            <a:endParaRPr lang="en-US" sz="1750" dirty="0"/>
          </a:p>
        </p:txBody>
      </p:sp>
      <p:pic>
        <p:nvPicPr>
          <p:cNvPr id="4" name="Picture 3">
            <a:extLst>
              <a:ext uri="{FF2B5EF4-FFF2-40B4-BE49-F238E27FC236}">
                <a16:creationId xmlns="" xmlns:a16="http://schemas.microsoft.com/office/drawing/2014/main" id="{D9FAA444-DCF3-0AAE-2913-AE41FF93D436}"/>
              </a:ext>
            </a:extLst>
          </p:cNvPr>
          <p:cNvPicPr>
            <a:picLocks noChangeAspect="1"/>
          </p:cNvPicPr>
          <p:nvPr/>
        </p:nvPicPr>
        <p:blipFill>
          <a:blip r:embed="rId2"/>
          <a:stretch>
            <a:fillRect/>
          </a:stretch>
        </p:blipFill>
        <p:spPr>
          <a:xfrm>
            <a:off x="196795" y="148545"/>
            <a:ext cx="1672502" cy="937457"/>
          </a:xfrm>
          <a:prstGeom prst="rect">
            <a:avLst/>
          </a:prstGeom>
        </p:spPr>
      </p:pic>
      <p:sp>
        <p:nvSpPr>
          <p:cNvPr id="6" name="TextBox 5">
            <a:extLst>
              <a:ext uri="{FF2B5EF4-FFF2-40B4-BE49-F238E27FC236}">
                <a16:creationId xmlns="" xmlns:a16="http://schemas.microsoft.com/office/drawing/2014/main" id="{9CAD4EC2-93F5-0A54-00C3-4270DC8069BC}"/>
              </a:ext>
            </a:extLst>
          </p:cNvPr>
          <p:cNvSpPr txBox="1"/>
          <p:nvPr/>
        </p:nvSpPr>
        <p:spPr>
          <a:xfrm>
            <a:off x="1903625" y="218884"/>
            <a:ext cx="8286855" cy="954107"/>
          </a:xfrm>
          <a:prstGeom prst="rect">
            <a:avLst/>
          </a:prstGeom>
          <a:noFill/>
        </p:spPr>
        <p:txBody>
          <a:bodyPr wrap="square" rtlCol="0">
            <a:spAutoFit/>
          </a:bodyPr>
          <a:lstStyle/>
          <a:p>
            <a:pPr algn="ctr"/>
            <a:r>
              <a:rPr lang="en-US" sz="2800" b="1" dirty="0">
                <a:solidFill>
                  <a:srgbClr val="3249F6"/>
                </a:solidFill>
                <a:effectLst>
                  <a:outerShdw blurRad="38100" dist="38100" dir="2700000" algn="tl">
                    <a:srgbClr val="000000">
                      <a:alpha val="43137"/>
                    </a:srgbClr>
                  </a:outerShdw>
                </a:effectLst>
                <a:ea typeface="+mj-ea"/>
                <a:cs typeface="+mj-cs"/>
              </a:rPr>
              <a:t>AVERAGE PERCENT PROFICIENCY DISTRIBUTION </a:t>
            </a:r>
            <a:r>
              <a:rPr lang="en-US" sz="2800" b="1" dirty="0">
                <a:solidFill>
                  <a:srgbClr val="3249F6"/>
                </a:solidFill>
                <a:effectLst>
                  <a:outerShdw blurRad="38100" dist="38100" dir="2700000" algn="tl">
                    <a:srgbClr val="000000">
                      <a:alpha val="43137"/>
                    </a:srgbClr>
                  </a:outerShdw>
                </a:effectLst>
                <a:latin typeface="+mn-lt"/>
              </a:rPr>
              <a:t/>
            </a:r>
            <a:br>
              <a:rPr lang="en-US" sz="2800" b="1" dirty="0">
                <a:solidFill>
                  <a:srgbClr val="3249F6"/>
                </a:solidFill>
                <a:effectLst>
                  <a:outerShdw blurRad="38100" dist="38100" dir="2700000" algn="tl">
                    <a:srgbClr val="000000">
                      <a:alpha val="43137"/>
                    </a:srgbClr>
                  </a:outerShdw>
                </a:effectLst>
                <a:latin typeface="+mn-lt"/>
              </a:rPr>
            </a:br>
            <a:r>
              <a:rPr lang="en-US" sz="2800" b="1" dirty="0">
                <a:solidFill>
                  <a:srgbClr val="3249F6"/>
                </a:solidFill>
                <a:effectLst>
                  <a:outerShdw blurRad="38100" dist="38100" dir="2700000" algn="tl">
                    <a:srgbClr val="000000">
                      <a:alpha val="43137"/>
                    </a:srgbClr>
                  </a:outerShdw>
                </a:effectLst>
                <a:latin typeface="+mn-lt"/>
              </a:rPr>
              <a:t>Frederick County Public Elementary Schools</a:t>
            </a:r>
            <a:endParaRPr lang="en-US" sz="2800" dirty="0"/>
          </a:p>
        </p:txBody>
      </p:sp>
      <p:pic>
        <p:nvPicPr>
          <p:cNvPr id="9" name="Picture 8">
            <a:extLst>
              <a:ext uri="{FF2B5EF4-FFF2-40B4-BE49-F238E27FC236}">
                <a16:creationId xmlns="" xmlns:a16="http://schemas.microsoft.com/office/drawing/2014/main" id="{72DD0C7D-F3D6-088C-4B3C-F9C1E7695F0F}"/>
              </a:ext>
            </a:extLst>
          </p:cNvPr>
          <p:cNvPicPr>
            <a:picLocks noChangeAspect="1"/>
          </p:cNvPicPr>
          <p:nvPr/>
        </p:nvPicPr>
        <p:blipFill>
          <a:blip r:embed="rId3"/>
          <a:stretch>
            <a:fillRect/>
          </a:stretch>
        </p:blipFill>
        <p:spPr>
          <a:xfrm>
            <a:off x="2323685" y="1560238"/>
            <a:ext cx="9126635" cy="5250472"/>
          </a:xfrm>
          <a:prstGeom prst="rect">
            <a:avLst/>
          </a:prstGeom>
        </p:spPr>
      </p:pic>
      <p:sp>
        <p:nvSpPr>
          <p:cNvPr id="20" name="Octagon 19">
            <a:extLst>
              <a:ext uri="{FF2B5EF4-FFF2-40B4-BE49-F238E27FC236}">
                <a16:creationId xmlns="" xmlns:a16="http://schemas.microsoft.com/office/drawing/2014/main" id="{9DA2C5A6-823D-EB12-C98B-E4FCF46E5D46}"/>
              </a:ext>
            </a:extLst>
          </p:cNvPr>
          <p:cNvSpPr/>
          <p:nvPr/>
        </p:nvSpPr>
        <p:spPr>
          <a:xfrm>
            <a:off x="10385773" y="47290"/>
            <a:ext cx="1757680" cy="1582385"/>
          </a:xfrm>
          <a:prstGeom prst="octagon">
            <a:avLst/>
          </a:prstGeom>
          <a:solidFill>
            <a:srgbClr val="FF0000"/>
          </a:solidFill>
          <a:effectLst>
            <a:outerShdw blurRad="838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68% of FCPS Grade School Student tests failed to score at grade level in 2021*</a:t>
            </a:r>
          </a:p>
        </p:txBody>
      </p:sp>
      <p:sp>
        <p:nvSpPr>
          <p:cNvPr id="22" name="TextBox 21">
            <a:extLst>
              <a:ext uri="{FF2B5EF4-FFF2-40B4-BE49-F238E27FC236}">
                <a16:creationId xmlns="" xmlns:a16="http://schemas.microsoft.com/office/drawing/2014/main" id="{4A47466B-8FFE-0CD9-59BF-D7D3AA1FE4EA}"/>
              </a:ext>
            </a:extLst>
          </p:cNvPr>
          <p:cNvSpPr txBox="1"/>
          <p:nvPr/>
        </p:nvSpPr>
        <p:spPr>
          <a:xfrm>
            <a:off x="-91440" y="1213109"/>
            <a:ext cx="11924765"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*2021 MCAP Results:</a:t>
            </a:r>
            <a:r>
              <a:rPr lang="en-US" b="1" i="1" dirty="0">
                <a:effectLst>
                  <a:outerShdw blurRad="38100" dist="38100" dir="2700000" algn="tl">
                    <a:srgbClr val="000000">
                      <a:alpha val="43137"/>
                    </a:srgbClr>
                  </a:outerShdw>
                </a:effectLst>
              </a:rPr>
              <a:t> Of 11,457 Grade School student tests, only 3,719 or 32% scored at or above grade level.</a:t>
            </a:r>
          </a:p>
        </p:txBody>
      </p:sp>
      <p:pic>
        <p:nvPicPr>
          <p:cNvPr id="13" name="Picture 12">
            <a:extLst>
              <a:ext uri="{FF2B5EF4-FFF2-40B4-BE49-F238E27FC236}">
                <a16:creationId xmlns="" xmlns:a16="http://schemas.microsoft.com/office/drawing/2014/main" id="{8B630873-B027-A6FD-69C9-4177A25AF3C0}"/>
              </a:ext>
            </a:extLst>
          </p:cNvPr>
          <p:cNvPicPr>
            <a:picLocks noChangeAspect="1"/>
          </p:cNvPicPr>
          <p:nvPr/>
        </p:nvPicPr>
        <p:blipFill rotWithShape="1">
          <a:blip r:embed="rId4">
            <a:alphaModFix/>
            <a:duotone>
              <a:schemeClr val="accent5">
                <a:shade val="45000"/>
                <a:satMod val="135000"/>
              </a:schemeClr>
              <a:prstClr val="white"/>
            </a:duotone>
            <a:extLst>
              <a:ext uri="{BEBA8EAE-BF5A-486C-A8C5-ECC9F3942E4B}">
                <a14:imgProps xmlns:a14="http://schemas.microsoft.com/office/drawing/2010/main">
                  <a14:imgLayer r:embed="rId5">
                    <a14:imgEffect>
                      <a14:saturation sat="245000"/>
                    </a14:imgEffect>
                  </a14:imgLayer>
                </a14:imgProps>
              </a:ext>
            </a:extLst>
          </a:blip>
          <a:srcRect l="20576" t="10877" r="68784" b="79503"/>
          <a:stretch/>
        </p:blipFill>
        <p:spPr>
          <a:xfrm>
            <a:off x="426720" y="5885158"/>
            <a:ext cx="1300480" cy="661329"/>
          </a:xfrm>
          <a:prstGeom prst="rect">
            <a:avLst/>
          </a:prstGeom>
        </p:spPr>
      </p:pic>
    </p:spTree>
    <p:extLst>
      <p:ext uri="{BB962C8B-B14F-4D97-AF65-F5344CB8AC3E}">
        <p14:creationId xmlns:p14="http://schemas.microsoft.com/office/powerpoint/2010/main" val="3782952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6498</TotalTime>
  <Words>312</Words>
  <Application>Microsoft Macintosh PowerPoint</Application>
  <PresentationFormat>Custom</PresentationFormat>
  <Paragraphs>34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Frederick County Public Schools</vt:lpstr>
      <vt:lpstr>PowerPoint Presentation</vt:lpstr>
      <vt:lpstr>2021 MCAP PRELIMINARY SUMMARY  ENGLISH LANGUAGE ARTS  OVERALL AVERAGE PERCENT PROFICIENCY</vt:lpstr>
      <vt:lpstr>2021 MCAP PRELIMINARY SUMMARY  MATHMATICS  OVERALL AVERAGE PERCENT PROFICIENCY</vt:lpstr>
      <vt:lpstr>2021 MCAP PRELIMINARY SUMMARY  ELEMENTARY &amp; HIGH SCHOOL SCIENCE  OVERALL AVERAGE PERCENT PROFICIENCY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Frederick County Public Schools</dc:title>
  <dc:creator>daniel kiely</dc:creator>
  <cp:lastModifiedBy>Colleen Gable</cp:lastModifiedBy>
  <cp:revision>89</cp:revision>
  <dcterms:created xsi:type="dcterms:W3CDTF">2022-06-02T02:49:38Z</dcterms:created>
  <dcterms:modified xsi:type="dcterms:W3CDTF">2022-08-10T19:29:15Z</dcterms:modified>
</cp:coreProperties>
</file>